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7" r:id="rId3"/>
    <p:sldId id="306" r:id="rId4"/>
    <p:sldId id="310" r:id="rId5"/>
    <p:sldId id="312" r:id="rId6"/>
    <p:sldId id="311" r:id="rId7"/>
    <p:sldId id="299" r:id="rId8"/>
    <p:sldId id="301" r:id="rId9"/>
    <p:sldId id="305" r:id="rId10"/>
    <p:sldId id="302" r:id="rId11"/>
    <p:sldId id="303" r:id="rId12"/>
    <p:sldId id="304" r:id="rId13"/>
    <p:sldId id="30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809" autoAdjust="0"/>
  </p:normalViewPr>
  <p:slideViewPr>
    <p:cSldViewPr snapToGrid="0" snapToObjects="1"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943D5-678A-A649-AA56-91F7A54AD8C0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42D48-6E4D-C44B-8E59-5F1E31672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44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E73D3-AB35-384E-A21D-D8A2C1850F38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5C879-606C-B34D-B761-EACD9B57D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A10-D31D-4B48-8C36-EC414F2438C3}" type="datetime1">
              <a:rPr lang="en-US" smtClean="0"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30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83D0-41BC-F64D-9DB6-F50CD81C2053}" type="datetime1">
              <a:rPr lang="en-US" smtClean="0"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4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56F3-CA9A-E241-94F6-61397F58BE73}" type="datetime1">
              <a:rPr lang="en-US" smtClean="0"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5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E52D-3D73-E242-A7E5-CCAA9B31A15A}" type="datetime1">
              <a:rPr lang="en-US" smtClean="0"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1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0204-A69A-D545-AFDF-1CE4610D2CB1}" type="datetime1">
              <a:rPr lang="en-US" smtClean="0"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2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2790-2BDD-F140-BDEC-7CACCB08D7EF}" type="datetime1">
              <a:rPr lang="en-US" smtClean="0"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83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55809-CA06-B24F-8DDE-711B982CC256}" type="datetime1">
              <a:rPr lang="en-US" smtClean="0"/>
              <a:t>7/9/2013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12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9668-93A4-064A-AE0A-2AB79FD9DFFA}" type="datetime1">
              <a:rPr lang="en-US" smtClean="0"/>
              <a:t>7/9/2013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9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D3CD-4F7E-7241-99C9-D0DD4FAD185A}" type="datetime1">
              <a:rPr lang="en-US" smtClean="0"/>
              <a:t>7/9/2013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83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8BE7-94A0-8948-954B-8F826CBEB6A1}" type="datetime1">
              <a:rPr lang="en-US" smtClean="0"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94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7267-EDFD-F745-B79D-26F7DB80CFE6}" type="datetime1">
              <a:rPr lang="en-US" smtClean="0"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37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28B54-6BFC-2C41-9C26-4DFAA89B4F3A}" type="datetime1">
              <a:rPr lang="en-US" smtClean="0"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EA3AC-42D6-6B44-A386-9688899F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E: Track II Project level analyses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Robert Lempert, RAND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3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69875"/>
            <a:ext cx="8051800" cy="4876800"/>
          </a:xfrm>
          <a:prstGeom prst="rect">
            <a:avLst/>
          </a:prstGeom>
        </p:spPr>
      </p:pic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457200" y="1754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  <a:ea typeface="MS PGothic" charset="0"/>
              </a:rPr>
              <a:t>Average Hydropower </a:t>
            </a:r>
            <a:r>
              <a:rPr lang="en-US" dirty="0">
                <a:latin typeface="Arial" charset="0"/>
                <a:ea typeface="MS PGothic" charset="0"/>
              </a:rPr>
              <a:t>Production </a:t>
            </a:r>
            <a:r>
              <a:rPr lang="en-US" dirty="0" smtClean="0">
                <a:latin typeface="Arial" charset="0"/>
                <a:ea typeface="MS PGothic" charset="0"/>
              </a:rPr>
              <a:t>Varies Across Climate Projections</a:t>
            </a: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1566400" y="1960751"/>
            <a:ext cx="212299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 dirty="0">
                <a:solidFill>
                  <a:schemeClr val="accent1"/>
                </a:solidFill>
              </a:rPr>
              <a:t>56 GCM Projections </a:t>
            </a:r>
            <a:endParaRPr lang="en-US" sz="1600" dirty="0" smtClean="0">
              <a:solidFill>
                <a:schemeClr val="accent1"/>
              </a:solidFill>
            </a:endParaRPr>
          </a:p>
          <a:p>
            <a:r>
              <a:rPr lang="en-US" sz="1600" dirty="0" smtClean="0">
                <a:solidFill>
                  <a:schemeClr val="accent1"/>
                </a:solidFill>
              </a:rPr>
              <a:t>+ </a:t>
            </a:r>
            <a:r>
              <a:rPr lang="en-US" sz="1600" dirty="0">
                <a:solidFill>
                  <a:schemeClr val="accent1"/>
                </a:solidFill>
              </a:rPr>
              <a:t>Historical</a:t>
            </a: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5073715" y="4754800"/>
            <a:ext cx="33393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dirty="0">
                <a:solidFill>
                  <a:srgbClr val="4F81BD"/>
                </a:solidFill>
              </a:rPr>
              <a:t>Average Annual Hydropower</a:t>
            </a:r>
          </a:p>
          <a:p>
            <a:r>
              <a:rPr lang="en-US" sz="1800" dirty="0">
                <a:solidFill>
                  <a:srgbClr val="4F81BD"/>
                </a:solidFill>
              </a:rPr>
              <a:t>Production Range:</a:t>
            </a:r>
          </a:p>
          <a:p>
            <a:pPr marL="0" lvl="1" indent="0"/>
            <a:r>
              <a:rPr lang="en-US" sz="1800" dirty="0">
                <a:solidFill>
                  <a:srgbClr val="4F81BD"/>
                </a:solidFill>
              </a:rPr>
              <a:t>	</a:t>
            </a:r>
            <a:r>
              <a:rPr lang="en-US" sz="1800" dirty="0" smtClean="0">
                <a:solidFill>
                  <a:srgbClr val="4F81BD"/>
                </a:solidFill>
              </a:rPr>
              <a:t>530 – 644 </a:t>
            </a:r>
            <a:r>
              <a:rPr lang="en-US" sz="1800" dirty="0" err="1" smtClean="0">
                <a:solidFill>
                  <a:srgbClr val="4F81BD"/>
                </a:solidFill>
              </a:rPr>
              <a:t>GWh</a:t>
            </a:r>
            <a:endParaRPr lang="en-US" sz="1800" dirty="0">
              <a:solidFill>
                <a:srgbClr val="4F81BD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5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169333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charset="0"/>
                <a:ea typeface="MS PGothic" charset="0"/>
              </a:rPr>
              <a:t>With </a:t>
            </a:r>
            <a:r>
              <a:rPr lang="en-US" sz="3200" dirty="0" smtClean="0">
                <a:latin typeface="Arial" charset="0"/>
                <a:ea typeface="MS PGothic" charset="0"/>
              </a:rPr>
              <a:t>Current Project Configuration Hydropower Unit Costs Vary Across Climate Projections</a:t>
            </a:r>
            <a:endParaRPr lang="en-US" sz="3200" dirty="0">
              <a:latin typeface="Arial" charset="0"/>
              <a:ea typeface="MS PGothic" charset="0"/>
            </a:endParaRP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MS PGothic" charset="0"/>
              </a:rPr>
              <a:t>Annual costs assuming </a:t>
            </a:r>
            <a:r>
              <a:rPr lang="en-US" dirty="0" smtClean="0">
                <a:latin typeface="Arial" charset="0"/>
                <a:ea typeface="MS PGothic" charset="0"/>
              </a:rPr>
              <a:t>5% </a:t>
            </a:r>
            <a:r>
              <a:rPr lang="en-US" dirty="0">
                <a:latin typeface="Arial" charset="0"/>
                <a:ea typeface="MS PGothic" charset="0"/>
              </a:rPr>
              <a:t>annual interest rate and </a:t>
            </a:r>
            <a:r>
              <a:rPr lang="en-US" dirty="0" smtClean="0">
                <a:latin typeface="Arial" charset="0"/>
                <a:ea typeface="MS PGothic" charset="0"/>
              </a:rPr>
              <a:t>40-year </a:t>
            </a:r>
            <a:r>
              <a:rPr lang="en-US" dirty="0">
                <a:latin typeface="Arial" charset="0"/>
                <a:ea typeface="MS PGothic" charset="0"/>
              </a:rPr>
              <a:t>payback period:</a:t>
            </a:r>
          </a:p>
          <a:p>
            <a:pPr lvl="1"/>
            <a:r>
              <a:rPr lang="en-US" dirty="0" smtClean="0">
                <a:latin typeface="Arial" charset="0"/>
                <a:ea typeface="MS PGothic" charset="0"/>
              </a:rPr>
              <a:t>$12.4M </a:t>
            </a:r>
            <a:r>
              <a:rPr lang="en-US" dirty="0">
                <a:latin typeface="Arial" charset="0"/>
                <a:ea typeface="MS PGothic" charset="0"/>
              </a:rPr>
              <a:t>(capital costs) + </a:t>
            </a:r>
            <a:r>
              <a:rPr lang="en-US" dirty="0" smtClean="0">
                <a:latin typeface="Arial" charset="0"/>
                <a:ea typeface="MS PGothic" charset="0"/>
              </a:rPr>
              <a:t>$1.3M </a:t>
            </a:r>
            <a:r>
              <a:rPr lang="en-US" dirty="0">
                <a:latin typeface="Arial" charset="0"/>
                <a:ea typeface="MS PGothic" charset="0"/>
              </a:rPr>
              <a:t>(O&amp;M costs) = </a:t>
            </a:r>
            <a:r>
              <a:rPr lang="en-US" u="sng" dirty="0" smtClean="0">
                <a:latin typeface="Arial" charset="0"/>
                <a:ea typeface="MS PGothic" charset="0"/>
              </a:rPr>
              <a:t>$13.6M/year</a:t>
            </a:r>
            <a:endParaRPr lang="en-US" u="sng" dirty="0">
              <a:latin typeface="Arial" charset="0"/>
              <a:ea typeface="MS PGothic" charset="0"/>
            </a:endParaRPr>
          </a:p>
          <a:p>
            <a:r>
              <a:rPr lang="en-US" dirty="0">
                <a:latin typeface="Arial" charset="0"/>
                <a:ea typeface="MS PGothic" charset="0"/>
              </a:rPr>
              <a:t>Annual production range:</a:t>
            </a:r>
          </a:p>
          <a:p>
            <a:pPr lvl="1"/>
            <a:r>
              <a:rPr lang="en-US" dirty="0" smtClean="0">
                <a:latin typeface="Arial" charset="0"/>
                <a:ea typeface="MS PGothic" charset="0"/>
              </a:rPr>
              <a:t>530 – 644 </a:t>
            </a:r>
            <a:r>
              <a:rPr lang="en-US" dirty="0" err="1">
                <a:latin typeface="Arial" charset="0"/>
                <a:ea typeface="MS PGothic" charset="0"/>
              </a:rPr>
              <a:t>GWh</a:t>
            </a:r>
            <a:endParaRPr lang="en-US" dirty="0">
              <a:latin typeface="Arial" charset="0"/>
              <a:ea typeface="MS PGothic" charset="0"/>
            </a:endParaRPr>
          </a:p>
          <a:p>
            <a:r>
              <a:rPr lang="en-US" dirty="0" smtClean="0">
                <a:latin typeface="Arial" charset="0"/>
                <a:ea typeface="MS PGothic" charset="0"/>
              </a:rPr>
              <a:t>Range </a:t>
            </a:r>
            <a:r>
              <a:rPr lang="en-US" dirty="0">
                <a:latin typeface="Arial" charset="0"/>
                <a:ea typeface="MS PGothic" charset="0"/>
              </a:rPr>
              <a:t>in Energy costs:</a:t>
            </a:r>
          </a:p>
          <a:p>
            <a:pPr lvl="1"/>
            <a:r>
              <a:rPr lang="en-US" i="1" dirty="0" smtClean="0">
                <a:latin typeface="Arial" charset="0"/>
                <a:ea typeface="MS PGothic" charset="0"/>
              </a:rPr>
              <a:t>0.021~ 0.026 $/kWh</a:t>
            </a:r>
            <a:endParaRPr lang="en-US" i="1" dirty="0">
              <a:latin typeface="Arial" charset="0"/>
              <a:ea typeface="MS PGothic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Next Steps to Consider </a:t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dirty="0" err="1" smtClean="0"/>
              <a:t>Fufu</a:t>
            </a:r>
            <a:r>
              <a:rPr lang="en-US" dirty="0" smtClean="0"/>
              <a:t> Case Studies</a:t>
            </a:r>
            <a:endParaRPr lang="en-US" dirty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Additional uncertainties</a:t>
            </a:r>
          </a:p>
          <a:p>
            <a:pPr lvl="1"/>
            <a:r>
              <a:rPr lang="en-US" dirty="0" smtClean="0"/>
              <a:t>Hydraulic efficiency (nominal is 88%)</a:t>
            </a:r>
          </a:p>
          <a:p>
            <a:pPr lvl="1"/>
            <a:r>
              <a:rPr lang="en-US" dirty="0" smtClean="0"/>
              <a:t>Infrastructure cost parameters</a:t>
            </a:r>
          </a:p>
          <a:p>
            <a:pPr lvl="1"/>
            <a:r>
              <a:rPr lang="en-US" dirty="0" smtClean="0"/>
              <a:t>Financial terms</a:t>
            </a:r>
          </a:p>
          <a:p>
            <a:pPr lvl="1"/>
            <a:r>
              <a:rPr lang="en-US" dirty="0" smtClean="0"/>
              <a:t>Larger </a:t>
            </a:r>
            <a:r>
              <a:rPr lang="en-US" dirty="0" err="1" smtClean="0"/>
              <a:t>instream</a:t>
            </a:r>
            <a:r>
              <a:rPr lang="en-US" dirty="0" smtClean="0"/>
              <a:t> flow requirements (reduce diversion potential)</a:t>
            </a:r>
          </a:p>
          <a:p>
            <a:pPr lvl="1"/>
            <a:r>
              <a:rPr lang="en-US" dirty="0" smtClean="0"/>
              <a:t>Demand for power at required price</a:t>
            </a:r>
          </a:p>
          <a:p>
            <a:r>
              <a:rPr lang="en-US" dirty="0" smtClean="0"/>
              <a:t>Alternative project designs</a:t>
            </a:r>
          </a:p>
          <a:p>
            <a:pPr lvl="1"/>
            <a:r>
              <a:rPr lang="en-US" dirty="0" smtClean="0"/>
              <a:t>Larger and smaller supply tunnels</a:t>
            </a:r>
          </a:p>
          <a:p>
            <a:pPr lvl="1"/>
            <a:r>
              <a:rPr lang="en-US" dirty="0" smtClean="0"/>
              <a:t>Larger and smaller generating capacity</a:t>
            </a:r>
          </a:p>
          <a:p>
            <a:pPr lvl="1"/>
            <a:r>
              <a:rPr lang="en-US" dirty="0" smtClean="0"/>
              <a:t>Alternative energy sources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3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Criteria for Choosing</a:t>
            </a:r>
            <a:br>
              <a:rPr lang="en-US" dirty="0" smtClean="0"/>
            </a:br>
            <a:r>
              <a:rPr lang="en-US" dirty="0" smtClean="0"/>
              <a:t>Next Four 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83267"/>
            <a:ext cx="8466667" cy="4525963"/>
          </a:xfrm>
        </p:spPr>
        <p:txBody>
          <a:bodyPr/>
          <a:lstStyle/>
          <a:p>
            <a:r>
              <a:rPr lang="en-US" dirty="0" smtClean="0"/>
              <a:t>Project in one of the seven basins considered in Track I analyses</a:t>
            </a:r>
          </a:p>
          <a:p>
            <a:r>
              <a:rPr lang="en-US" dirty="0" smtClean="0"/>
              <a:t>Project between pre-feasibility and feasibility study phases</a:t>
            </a:r>
          </a:p>
          <a:p>
            <a:r>
              <a:rPr lang="en-US" dirty="0" smtClean="0"/>
              <a:t>Sufficient data in pre-feasibility study to inform the simple, excel-based model</a:t>
            </a:r>
          </a:p>
          <a:p>
            <a:r>
              <a:rPr lang="en-US" dirty="0" smtClean="0"/>
              <a:t>Interest among relevant decision makers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6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059103" y="2790575"/>
            <a:ext cx="4305964" cy="3317135"/>
            <a:chOff x="4059103" y="2790575"/>
            <a:chExt cx="4305964" cy="3317135"/>
          </a:xfrm>
        </p:grpSpPr>
        <p:pic>
          <p:nvPicPr>
            <p:cNvPr id="5" name="Content Placeholder 3" descr="Africa Power Pools by Generation Capacity"/>
            <p:cNvPicPr>
              <a:picLocks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4078466" y="2790575"/>
              <a:ext cx="3950099" cy="3317135"/>
            </a:xfrm>
            <a:prstGeom prst="rect">
              <a:avLst/>
            </a:prstGeom>
            <a:effectLst>
              <a:softEdge rad="12700"/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4059103" y="4670663"/>
              <a:ext cx="2207408" cy="9016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72376" y="5424854"/>
              <a:ext cx="1192691" cy="511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3710565" y="4152679"/>
            <a:ext cx="1703964" cy="17841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84834" y="4344526"/>
            <a:ext cx="2246134" cy="1764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Has Two Tracks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106"/>
            <a:ext cx="7907867" cy="1249362"/>
          </a:xfrm>
        </p:spPr>
        <p:txBody>
          <a:bodyPr/>
          <a:lstStyle/>
          <a:p>
            <a:r>
              <a:rPr lang="en-US" dirty="0" smtClean="0"/>
              <a:t>Analyses consistent across basins and power pools (Track I)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3" t="6503" r="4230" b="5227"/>
          <a:stretch/>
        </p:blipFill>
        <p:spPr bwMode="auto">
          <a:xfrm>
            <a:off x="1348250" y="2902481"/>
            <a:ext cx="2672434" cy="270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19867" y="5875692"/>
            <a:ext cx="96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Water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128500" y="5875692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Energy</a:t>
            </a:r>
            <a:endParaRPr lang="en-US" sz="24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5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Has Two Tracks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105"/>
            <a:ext cx="8229600" cy="4525963"/>
          </a:xfrm>
        </p:spPr>
        <p:txBody>
          <a:bodyPr/>
          <a:lstStyle/>
          <a:p>
            <a:r>
              <a:rPr lang="en-US" dirty="0" smtClean="0"/>
              <a:t>Analyses consistent across basins and power pools (Track I)</a:t>
            </a:r>
          </a:p>
          <a:p>
            <a:r>
              <a:rPr lang="en-US" dirty="0" smtClean="0"/>
              <a:t>Project level analyses (Track II)</a:t>
            </a:r>
          </a:p>
          <a:p>
            <a:pPr lvl="1"/>
            <a:r>
              <a:rPr lang="en-US" dirty="0" smtClean="0"/>
              <a:t>Conduct five case studies, each focusing on a specific project</a:t>
            </a:r>
          </a:p>
          <a:p>
            <a:pPr lvl="1"/>
            <a:r>
              <a:rPr lang="en-US" dirty="0" smtClean="0"/>
              <a:t>Goals of project-level analyses:</a:t>
            </a:r>
          </a:p>
          <a:p>
            <a:pPr lvl="2"/>
            <a:r>
              <a:rPr lang="en-US" dirty="0" smtClean="0"/>
              <a:t>Benefit managers of the projects studied</a:t>
            </a:r>
          </a:p>
          <a:p>
            <a:pPr lvl="2"/>
            <a:r>
              <a:rPr lang="en-US" dirty="0" smtClean="0"/>
              <a:t>Enrich response options analysis in basin-level studies</a:t>
            </a:r>
          </a:p>
          <a:p>
            <a:pPr lvl="2"/>
            <a:r>
              <a:rPr lang="en-US" dirty="0" smtClean="0"/>
              <a:t>Develop widely usable tools Bank and others can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charset="0"/>
                <a:ea typeface="MS PGothic" charset="0"/>
              </a:rPr>
              <a:t>Initial Case Study Considers </a:t>
            </a:r>
            <a:br>
              <a:rPr lang="en-US" sz="3200" dirty="0" smtClean="0">
                <a:latin typeface="Arial" charset="0"/>
                <a:ea typeface="MS PGothic" charset="0"/>
              </a:rPr>
            </a:br>
            <a:r>
              <a:rPr lang="en-US" sz="3200" dirty="0" smtClean="0">
                <a:latin typeface="Arial" charset="0"/>
                <a:ea typeface="MS PGothic" charset="0"/>
              </a:rPr>
              <a:t>Malawi’s Lower </a:t>
            </a:r>
            <a:r>
              <a:rPr lang="en-US" sz="3200" dirty="0" err="1">
                <a:latin typeface="Arial" charset="0"/>
                <a:ea typeface="MS PGothic" charset="0"/>
              </a:rPr>
              <a:t>Fufu</a:t>
            </a:r>
            <a:r>
              <a:rPr lang="en-US" sz="3200" dirty="0">
                <a:latin typeface="Arial" charset="0"/>
                <a:ea typeface="MS PGothic" charset="0"/>
              </a:rPr>
              <a:t> </a:t>
            </a:r>
            <a:r>
              <a:rPr lang="en-US" sz="3200" dirty="0" smtClean="0">
                <a:latin typeface="Arial" charset="0"/>
                <a:ea typeface="MS PGothic" charset="0"/>
              </a:rPr>
              <a:t>Hydro-Power Project</a:t>
            </a:r>
            <a:endParaRPr lang="en-US" sz="3200" dirty="0">
              <a:latin typeface="Arial" charset="0"/>
              <a:ea typeface="MS PGothic" charset="0"/>
            </a:endParaRPr>
          </a:p>
        </p:txBody>
      </p:sp>
      <p:sp>
        <p:nvSpPr>
          <p:cNvPr id="8194" name="Content Placeholder 1"/>
          <p:cNvSpPr>
            <a:spLocks noGrp="1"/>
          </p:cNvSpPr>
          <p:nvPr>
            <p:ph sz="half" idx="1"/>
          </p:nvPr>
        </p:nvSpPr>
        <p:spPr>
          <a:xfrm>
            <a:off x="76200" y="1830388"/>
            <a:ext cx="5257800" cy="4525962"/>
          </a:xfrm>
        </p:spPr>
        <p:txBody>
          <a:bodyPr>
            <a:noAutofit/>
          </a:bodyPr>
          <a:lstStyle/>
          <a:p>
            <a:r>
              <a:rPr lang="en-US" dirty="0">
                <a:latin typeface="Arial" charset="0"/>
                <a:ea typeface="MS PGothic" charset="0"/>
              </a:rPr>
              <a:t>Project basics:</a:t>
            </a:r>
          </a:p>
          <a:p>
            <a:pPr lvl="1"/>
            <a:r>
              <a:rPr lang="en-US" dirty="0">
                <a:latin typeface="Arial" charset="0"/>
                <a:ea typeface="MS PGothic" charset="0"/>
              </a:rPr>
              <a:t>Hydropower (90 MW)</a:t>
            </a:r>
          </a:p>
          <a:p>
            <a:pPr lvl="1"/>
            <a:r>
              <a:rPr lang="en-US" dirty="0">
                <a:latin typeface="Arial" charset="0"/>
                <a:ea typeface="MS PGothic" charset="0"/>
              </a:rPr>
              <a:t>Estimated cost: </a:t>
            </a:r>
            <a:r>
              <a:rPr lang="en-US" dirty="0" smtClean="0">
                <a:latin typeface="Arial" charset="0"/>
                <a:ea typeface="MS PGothic" charset="0"/>
              </a:rPr>
              <a:t>$600M</a:t>
            </a:r>
            <a:endParaRPr lang="en-US" dirty="0">
              <a:latin typeface="Arial" charset="0"/>
              <a:ea typeface="MS PGothic" charset="0"/>
            </a:endParaRPr>
          </a:p>
          <a:p>
            <a:r>
              <a:rPr lang="en-US" dirty="0">
                <a:latin typeface="Arial" charset="0"/>
                <a:ea typeface="MS PGothic" charset="0"/>
              </a:rPr>
              <a:t>Performance metrics</a:t>
            </a:r>
          </a:p>
          <a:p>
            <a:pPr lvl="1"/>
            <a:r>
              <a:rPr lang="en-US" dirty="0">
                <a:latin typeface="Arial" charset="0"/>
                <a:ea typeface="MS PGothic" charset="0"/>
              </a:rPr>
              <a:t>Firm power (</a:t>
            </a:r>
            <a:r>
              <a:rPr lang="en-US" dirty="0" err="1" smtClean="0">
                <a:latin typeface="Arial" charset="0"/>
                <a:ea typeface="MS PGothic" charset="0"/>
              </a:rPr>
              <a:t>MWh</a:t>
            </a:r>
            <a:r>
              <a:rPr lang="en-US" dirty="0" smtClean="0">
                <a:latin typeface="Arial" charset="0"/>
                <a:ea typeface="MS PGothic" charset="0"/>
              </a:rPr>
              <a:t> / </a:t>
            </a:r>
            <a:r>
              <a:rPr lang="en-US" dirty="0" err="1" smtClean="0">
                <a:latin typeface="Arial" charset="0"/>
                <a:ea typeface="MS PGothic" charset="0"/>
              </a:rPr>
              <a:t>yr</a:t>
            </a:r>
            <a:r>
              <a:rPr lang="en-US" dirty="0" smtClean="0">
                <a:latin typeface="Arial" charset="0"/>
                <a:ea typeface="MS PGothic" charset="0"/>
              </a:rPr>
              <a:t>)</a:t>
            </a:r>
            <a:endParaRPr lang="en-US" dirty="0">
              <a:latin typeface="Arial" charset="0"/>
              <a:ea typeface="MS PGothic" charset="0"/>
            </a:endParaRPr>
          </a:p>
          <a:p>
            <a:pPr lvl="1"/>
            <a:r>
              <a:rPr lang="en-US" dirty="0" err="1">
                <a:latin typeface="Arial" charset="0"/>
                <a:ea typeface="MS PGothic" charset="0"/>
              </a:rPr>
              <a:t>Levelized</a:t>
            </a:r>
            <a:r>
              <a:rPr lang="en-US" dirty="0">
                <a:latin typeface="Arial" charset="0"/>
                <a:ea typeface="MS PGothic" charset="0"/>
              </a:rPr>
              <a:t> energy cost (US$/ KWh)</a:t>
            </a:r>
          </a:p>
          <a:p>
            <a:endParaRPr lang="en-US" sz="1800" dirty="0">
              <a:latin typeface="Arial" charset="0"/>
              <a:ea typeface="MS PGothic" charset="0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19600"/>
            <a:ext cx="2381250" cy="2266950"/>
          </a:xfrm>
          <a:prstGeom prst="rect">
            <a:avLst/>
          </a:prstGeom>
          <a:noFill/>
          <a:ln w="28575" cmpd="sng">
            <a:solidFill>
              <a:srgbClr val="95B3D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66800"/>
            <a:ext cx="3121025" cy="3314700"/>
          </a:xfrm>
          <a:prstGeom prst="rect">
            <a:avLst/>
          </a:prstGeom>
          <a:noFill/>
          <a:ln w="28575" cmpd="sng">
            <a:solidFill>
              <a:srgbClr val="95B3D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197" name="Straight Connector 8"/>
          <p:cNvCxnSpPr>
            <a:cxnSpLocks noChangeShapeType="1"/>
          </p:cNvCxnSpPr>
          <p:nvPr/>
        </p:nvCxnSpPr>
        <p:spPr bwMode="auto">
          <a:xfrm>
            <a:off x="5410200" y="4343400"/>
            <a:ext cx="1752600" cy="685800"/>
          </a:xfrm>
          <a:prstGeom prst="line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</p:cxn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7162800" y="5029200"/>
            <a:ext cx="609600" cy="838200"/>
          </a:xfrm>
          <a:prstGeom prst="rect">
            <a:avLst/>
          </a:prstGeom>
          <a:solidFill>
            <a:srgbClr val="0070C0">
              <a:alpha val="27058"/>
            </a:srgbClr>
          </a:solidFill>
          <a:ln w="28575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sz="1800" b="0">
              <a:cs typeface="Arial" charset="0"/>
            </a:endParaRPr>
          </a:p>
        </p:txBody>
      </p:sp>
      <p:cxnSp>
        <p:nvCxnSpPr>
          <p:cNvPr id="8199" name="Straight Connector 13"/>
          <p:cNvCxnSpPr>
            <a:cxnSpLocks noChangeShapeType="1"/>
          </p:cNvCxnSpPr>
          <p:nvPr/>
        </p:nvCxnSpPr>
        <p:spPr bwMode="auto">
          <a:xfrm flipV="1">
            <a:off x="7772400" y="4343400"/>
            <a:ext cx="762000" cy="685800"/>
          </a:xfrm>
          <a:prstGeom prst="line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6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906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charset="0"/>
                <a:ea typeface="MS PGothic" charset="0"/>
              </a:rPr>
              <a:t>Analysis Builds on </a:t>
            </a:r>
            <a:r>
              <a:rPr lang="en-US" sz="3200" dirty="0" smtClean="0">
                <a:latin typeface="Arial" charset="0"/>
                <a:ea typeface="MS PGothic" charset="0"/>
              </a:rPr>
              <a:t/>
            </a:r>
            <a:br>
              <a:rPr lang="en-US" sz="3200" dirty="0" smtClean="0">
                <a:latin typeface="Arial" charset="0"/>
                <a:ea typeface="MS PGothic" charset="0"/>
              </a:rPr>
            </a:br>
            <a:r>
              <a:rPr lang="en-US" sz="3200" dirty="0" smtClean="0">
                <a:latin typeface="Arial" charset="0"/>
                <a:ea typeface="MS PGothic" charset="0"/>
              </a:rPr>
              <a:t>Data </a:t>
            </a:r>
            <a:r>
              <a:rPr lang="en-US" sz="3200" dirty="0">
                <a:latin typeface="Arial" charset="0"/>
                <a:ea typeface="MS PGothic" charset="0"/>
              </a:rPr>
              <a:t>in 1995 Prefeasibility Report</a:t>
            </a:r>
          </a:p>
        </p:txBody>
      </p:sp>
      <p:sp>
        <p:nvSpPr>
          <p:cNvPr id="8194" name="Content Placeholder 1"/>
          <p:cNvSpPr>
            <a:spLocks noGrp="1"/>
          </p:cNvSpPr>
          <p:nvPr>
            <p:ph sz="half" idx="1"/>
          </p:nvPr>
        </p:nvSpPr>
        <p:spPr>
          <a:xfrm>
            <a:off x="76200" y="2080419"/>
            <a:ext cx="5257800" cy="4525962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charset="0"/>
                <a:ea typeface="MS PGothic" charset="0"/>
              </a:rPr>
              <a:t>Estimates </a:t>
            </a:r>
            <a:r>
              <a:rPr lang="en-US" dirty="0">
                <a:latin typeface="Arial" charset="0"/>
                <a:ea typeface="MS PGothic" charset="0"/>
              </a:rPr>
              <a:t>from 1995 report:</a:t>
            </a:r>
          </a:p>
          <a:p>
            <a:pPr lvl="1"/>
            <a:r>
              <a:rPr lang="en-US" dirty="0">
                <a:latin typeface="Arial" charset="0"/>
                <a:ea typeface="MS PGothic" charset="0"/>
              </a:rPr>
              <a:t>Capital cost: $118.75M</a:t>
            </a:r>
          </a:p>
          <a:p>
            <a:pPr lvl="1"/>
            <a:r>
              <a:rPr lang="en-US" dirty="0">
                <a:latin typeface="Arial" charset="0"/>
                <a:ea typeface="MS PGothic" charset="0"/>
              </a:rPr>
              <a:t>Annual fixed operating costs: $1.78M/year (roughly 1.5% of capital cost)</a:t>
            </a:r>
          </a:p>
          <a:p>
            <a:pPr lvl="1"/>
            <a:endParaRPr lang="en-US" sz="1400" dirty="0">
              <a:latin typeface="Arial" charset="0"/>
              <a:ea typeface="MS PGothic" charset="0"/>
            </a:endParaRPr>
          </a:p>
          <a:p>
            <a:endParaRPr lang="en-US" sz="1800" dirty="0">
              <a:latin typeface="Arial" charset="0"/>
              <a:ea typeface="MS PGothic" charset="0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19600"/>
            <a:ext cx="2381250" cy="2266950"/>
          </a:xfrm>
          <a:prstGeom prst="rect">
            <a:avLst/>
          </a:prstGeom>
          <a:noFill/>
          <a:ln w="28575" cmpd="sng">
            <a:solidFill>
              <a:srgbClr val="95B3D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66800"/>
            <a:ext cx="3121025" cy="3314700"/>
          </a:xfrm>
          <a:prstGeom prst="rect">
            <a:avLst/>
          </a:prstGeom>
          <a:noFill/>
          <a:ln w="28575" cmpd="sng">
            <a:solidFill>
              <a:srgbClr val="95B3D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197" name="Straight Connector 8"/>
          <p:cNvCxnSpPr>
            <a:cxnSpLocks noChangeShapeType="1"/>
          </p:cNvCxnSpPr>
          <p:nvPr/>
        </p:nvCxnSpPr>
        <p:spPr bwMode="auto">
          <a:xfrm>
            <a:off x="5410200" y="4343400"/>
            <a:ext cx="1752600" cy="685800"/>
          </a:xfrm>
          <a:prstGeom prst="line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</p:cxn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7162800" y="5029200"/>
            <a:ext cx="609600" cy="838200"/>
          </a:xfrm>
          <a:prstGeom prst="rect">
            <a:avLst/>
          </a:prstGeom>
          <a:solidFill>
            <a:srgbClr val="0070C0">
              <a:alpha val="27058"/>
            </a:srgbClr>
          </a:solidFill>
          <a:ln w="28575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sz="1800" b="0">
              <a:cs typeface="Arial" charset="0"/>
            </a:endParaRPr>
          </a:p>
        </p:txBody>
      </p:sp>
      <p:cxnSp>
        <p:nvCxnSpPr>
          <p:cNvPr id="8199" name="Straight Connector 13"/>
          <p:cNvCxnSpPr>
            <a:cxnSpLocks noChangeShapeType="1"/>
          </p:cNvCxnSpPr>
          <p:nvPr/>
        </p:nvCxnSpPr>
        <p:spPr bwMode="auto">
          <a:xfrm flipV="1">
            <a:off x="7772400" y="4343400"/>
            <a:ext cx="762000" cy="685800"/>
          </a:xfrm>
          <a:prstGeom prst="line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sz="3400" dirty="0" smtClean="0">
                <a:latin typeface="Arial" charset="0"/>
                <a:ea typeface="MS PGothic" charset="0"/>
              </a:rPr>
              <a:t>Analysis Will Stress-Test Project Across</a:t>
            </a:r>
            <a:br>
              <a:rPr lang="en-US" sz="3400" dirty="0" smtClean="0">
                <a:latin typeface="Arial" charset="0"/>
                <a:ea typeface="MS PGothic" charset="0"/>
              </a:rPr>
            </a:br>
            <a:r>
              <a:rPr lang="en-US" sz="3600" dirty="0" smtClean="0">
                <a:latin typeface="Arial" charset="0"/>
                <a:ea typeface="MS PGothic" charset="0"/>
              </a:rPr>
              <a:t>Wide Range of Plausible Futures</a:t>
            </a:r>
            <a:endParaRPr lang="en-US" sz="3400" dirty="0">
              <a:latin typeface="Arial" charset="0"/>
              <a:ea typeface="MS PGothic" charset="0"/>
            </a:endParaRPr>
          </a:p>
        </p:txBody>
      </p:sp>
      <p:sp>
        <p:nvSpPr>
          <p:cNvPr id="8194" name="Content Placeholder 1"/>
          <p:cNvSpPr>
            <a:spLocks noGrp="1"/>
          </p:cNvSpPr>
          <p:nvPr>
            <p:ph sz="half" idx="1"/>
          </p:nvPr>
        </p:nvSpPr>
        <p:spPr>
          <a:xfrm>
            <a:off x="76200" y="1138238"/>
            <a:ext cx="5257800" cy="4525962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charset="0"/>
                <a:ea typeface="MS PGothic" charset="0"/>
              </a:rPr>
              <a:t>Analytic </a:t>
            </a:r>
            <a:r>
              <a:rPr lang="en-US" sz="2400" dirty="0">
                <a:latin typeface="Arial" charset="0"/>
                <a:ea typeface="MS PGothic" charset="0"/>
              </a:rPr>
              <a:t>Approach</a:t>
            </a:r>
          </a:p>
          <a:p>
            <a:pPr lvl="1"/>
            <a:r>
              <a:rPr lang="en-US" sz="2000" dirty="0">
                <a:latin typeface="Arial" charset="0"/>
                <a:ea typeface="MS PGothic" charset="0"/>
              </a:rPr>
              <a:t>Use hydrological and financial model to evaluate performance metrics under many </a:t>
            </a:r>
            <a:r>
              <a:rPr lang="en-US" sz="2000" dirty="0" smtClean="0">
                <a:latin typeface="Arial" charset="0"/>
                <a:ea typeface="MS PGothic" charset="0"/>
              </a:rPr>
              <a:t>future conditions </a:t>
            </a:r>
            <a:r>
              <a:rPr lang="en-US" sz="2000" dirty="0">
                <a:latin typeface="Arial" charset="0"/>
                <a:ea typeface="MS PGothic" charset="0"/>
              </a:rPr>
              <a:t>(climate and other uncertain variables)</a:t>
            </a:r>
          </a:p>
          <a:p>
            <a:pPr lvl="1"/>
            <a:r>
              <a:rPr lang="en-US" sz="2000" dirty="0">
                <a:latin typeface="Arial" charset="0"/>
                <a:ea typeface="MS PGothic" charset="0"/>
              </a:rPr>
              <a:t>Identify cases where performance is unacceptably low</a:t>
            </a:r>
          </a:p>
          <a:p>
            <a:pPr lvl="1"/>
            <a:r>
              <a:rPr lang="en-US" sz="2000" dirty="0" smtClean="0">
                <a:latin typeface="Arial" charset="0"/>
                <a:ea typeface="MS PGothic" charset="0"/>
              </a:rPr>
              <a:t>Consider </a:t>
            </a:r>
            <a:r>
              <a:rPr lang="en-US" sz="2000" dirty="0">
                <a:latin typeface="Arial" charset="0"/>
                <a:ea typeface="MS PGothic" charset="0"/>
              </a:rPr>
              <a:t>design choices that can reduce vulnerability in as many cases as </a:t>
            </a:r>
            <a:r>
              <a:rPr lang="en-US" sz="2000" dirty="0" smtClean="0">
                <a:latin typeface="Arial" charset="0"/>
                <a:ea typeface="MS PGothic" charset="0"/>
              </a:rPr>
              <a:t>possible</a:t>
            </a:r>
          </a:p>
          <a:p>
            <a:r>
              <a:rPr lang="en-US" sz="2400" dirty="0" smtClean="0">
                <a:latin typeface="Arial" charset="0"/>
                <a:ea typeface="MS PGothic" charset="0"/>
              </a:rPr>
              <a:t>Design choices include</a:t>
            </a:r>
            <a:endParaRPr lang="en-US" sz="2400" dirty="0">
              <a:latin typeface="Arial" charset="0"/>
              <a:ea typeface="MS PGothic" charset="0"/>
            </a:endParaRPr>
          </a:p>
          <a:p>
            <a:pPr lvl="1"/>
            <a:r>
              <a:rPr lang="en-US" sz="2000" dirty="0">
                <a:latin typeface="Arial" charset="0"/>
                <a:ea typeface="MS PGothic" charset="0"/>
              </a:rPr>
              <a:t>Plant capacity </a:t>
            </a:r>
          </a:p>
          <a:p>
            <a:pPr lvl="1"/>
            <a:r>
              <a:rPr lang="en-US" sz="2000" dirty="0">
                <a:latin typeface="Arial" charset="0"/>
                <a:ea typeface="MS PGothic" charset="0"/>
              </a:rPr>
              <a:t>Height of dams </a:t>
            </a:r>
          </a:p>
          <a:p>
            <a:pPr lvl="1"/>
            <a:r>
              <a:rPr lang="en-US" sz="2000" dirty="0">
                <a:latin typeface="Arial" charset="0"/>
                <a:ea typeface="MS PGothic" charset="0"/>
              </a:rPr>
              <a:t>Diameter of supply tunnels</a:t>
            </a:r>
          </a:p>
          <a:p>
            <a:pPr lvl="1"/>
            <a:endParaRPr lang="en-US" sz="1400" dirty="0">
              <a:latin typeface="Arial" charset="0"/>
              <a:ea typeface="MS PGothic" charset="0"/>
            </a:endParaRPr>
          </a:p>
          <a:p>
            <a:endParaRPr lang="en-US" sz="1800" dirty="0">
              <a:latin typeface="Arial" charset="0"/>
              <a:ea typeface="MS PGothic" charset="0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19600"/>
            <a:ext cx="2381250" cy="2266950"/>
          </a:xfrm>
          <a:prstGeom prst="rect">
            <a:avLst/>
          </a:prstGeom>
          <a:noFill/>
          <a:ln w="28575" cmpd="sng">
            <a:solidFill>
              <a:srgbClr val="95B3D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66800"/>
            <a:ext cx="3121025" cy="3314700"/>
          </a:xfrm>
          <a:prstGeom prst="rect">
            <a:avLst/>
          </a:prstGeom>
          <a:noFill/>
          <a:ln w="28575" cmpd="sng">
            <a:solidFill>
              <a:srgbClr val="95B3D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197" name="Straight Connector 8"/>
          <p:cNvCxnSpPr>
            <a:cxnSpLocks noChangeShapeType="1"/>
          </p:cNvCxnSpPr>
          <p:nvPr/>
        </p:nvCxnSpPr>
        <p:spPr bwMode="auto">
          <a:xfrm>
            <a:off x="5410200" y="4343400"/>
            <a:ext cx="1752600" cy="685800"/>
          </a:xfrm>
          <a:prstGeom prst="line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</p:cxn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7162800" y="5029200"/>
            <a:ext cx="609600" cy="838200"/>
          </a:xfrm>
          <a:prstGeom prst="rect">
            <a:avLst/>
          </a:prstGeom>
          <a:solidFill>
            <a:srgbClr val="0070C0">
              <a:alpha val="27058"/>
            </a:srgbClr>
          </a:solidFill>
          <a:ln w="28575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sz="1800" b="0">
              <a:cs typeface="Arial" charset="0"/>
            </a:endParaRPr>
          </a:p>
        </p:txBody>
      </p:sp>
      <p:cxnSp>
        <p:nvCxnSpPr>
          <p:cNvPr id="8199" name="Straight Connector 13"/>
          <p:cNvCxnSpPr>
            <a:cxnSpLocks noChangeShapeType="1"/>
          </p:cNvCxnSpPr>
          <p:nvPr/>
        </p:nvCxnSpPr>
        <p:spPr bwMode="auto">
          <a:xfrm flipV="1">
            <a:off x="7772400" y="4343400"/>
            <a:ext cx="762000" cy="685800"/>
          </a:xfrm>
          <a:prstGeom prst="line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6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>
          <a:xfrm>
            <a:off x="258763" y="166688"/>
            <a:ext cx="8572500" cy="611187"/>
          </a:xfrm>
        </p:spPr>
        <p:txBody>
          <a:bodyPr>
            <a:noAutofit/>
          </a:bodyPr>
          <a:lstStyle/>
          <a:p>
            <a:r>
              <a:rPr lang="en-US" sz="2800" smtClean="0">
                <a:latin typeface="Arial" charset="0"/>
                <a:ea typeface="MS PGothic" charset="0"/>
              </a:rPr>
              <a:t>Built </a:t>
            </a:r>
            <a:r>
              <a:rPr lang="en-US" sz="2800" dirty="0" smtClean="0">
                <a:latin typeface="Arial" charset="0"/>
                <a:ea typeface="MS PGothic" charset="0"/>
              </a:rPr>
              <a:t>Simple Analytic Framework for Evaluating </a:t>
            </a:r>
            <a:r>
              <a:rPr lang="en-US" sz="2800" dirty="0">
                <a:latin typeface="Arial" charset="0"/>
                <a:ea typeface="MS PGothic" charset="0"/>
              </a:rPr>
              <a:t>the Robustness of </a:t>
            </a:r>
            <a:r>
              <a:rPr lang="en-US" sz="2800" dirty="0" smtClean="0">
                <a:latin typeface="Arial" charset="0"/>
                <a:ea typeface="MS PGothic" charset="0"/>
              </a:rPr>
              <a:t>Lower </a:t>
            </a:r>
            <a:r>
              <a:rPr lang="en-US" sz="2800" dirty="0" err="1">
                <a:latin typeface="Arial" charset="0"/>
                <a:ea typeface="MS PGothic" charset="0"/>
              </a:rPr>
              <a:t>Fufu</a:t>
            </a:r>
            <a:r>
              <a:rPr lang="en-US" sz="2800" dirty="0">
                <a:latin typeface="Arial" charset="0"/>
                <a:ea typeface="MS PGothic" charset="0"/>
              </a:rPr>
              <a:t> Hydropower Project</a:t>
            </a:r>
          </a:p>
        </p:txBody>
      </p:sp>
      <p:sp>
        <p:nvSpPr>
          <p:cNvPr id="9220" name="TextBox 8"/>
          <p:cNvSpPr txBox="1">
            <a:spLocks noChangeArrowheads="1"/>
          </p:cNvSpPr>
          <p:nvPr/>
        </p:nvSpPr>
        <p:spPr bwMode="auto">
          <a:xfrm>
            <a:off x="3030538" y="4324350"/>
            <a:ext cx="23891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US" sz="1200" i="1"/>
              <a:t>WEAP model of hydro project</a:t>
            </a:r>
          </a:p>
        </p:txBody>
      </p:sp>
      <p:pic>
        <p:nvPicPr>
          <p:cNvPr id="9221" name="Picture 9" descr="Screen shot 2013-05-30 at 8.15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32"/>
          <a:stretch>
            <a:fillRect/>
          </a:stretch>
        </p:blipFill>
        <p:spPr bwMode="auto">
          <a:xfrm>
            <a:off x="3021013" y="1285875"/>
            <a:ext cx="3465512" cy="2428875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TextBox 10"/>
          <p:cNvSpPr txBox="1">
            <a:spLocks noChangeArrowheads="1"/>
          </p:cNvSpPr>
          <p:nvPr/>
        </p:nvSpPr>
        <p:spPr bwMode="auto">
          <a:xfrm>
            <a:off x="3494088" y="3043238"/>
            <a:ext cx="2971800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US" sz="1800" i="1"/>
              <a:t>Excel-based hydropower</a:t>
            </a:r>
          </a:p>
          <a:p>
            <a:pPr algn="r"/>
            <a:r>
              <a:rPr lang="en-US" sz="1800" i="1"/>
              <a:t>project cost model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976938" y="4846638"/>
            <a:ext cx="2942790" cy="1477328"/>
            <a:chOff x="5976938" y="4846638"/>
            <a:chExt cx="2942790" cy="1477328"/>
          </a:xfrm>
        </p:grpSpPr>
        <p:cxnSp>
          <p:nvCxnSpPr>
            <p:cNvPr id="15" name="Straight Arrow Connector 14"/>
            <p:cNvCxnSpPr>
              <a:cxnSpLocks noChangeShapeType="1"/>
            </p:cNvCxnSpPr>
            <p:nvPr/>
          </p:nvCxnSpPr>
          <p:spPr bwMode="auto">
            <a:xfrm>
              <a:off x="5976938" y="5437188"/>
              <a:ext cx="576262" cy="19050"/>
            </a:xfrm>
            <a:prstGeom prst="straightConnector1">
              <a:avLst/>
            </a:prstGeom>
            <a:noFill/>
            <a:ln w="25400">
              <a:solidFill>
                <a:srgbClr val="4F81BD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6" name="TextBox 15"/>
            <p:cNvSpPr txBox="1"/>
            <p:nvPr/>
          </p:nvSpPr>
          <p:spPr>
            <a:xfrm>
              <a:off x="6553200" y="4846638"/>
              <a:ext cx="2366528" cy="14773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/>
                <a:t>By project specification</a:t>
              </a:r>
            </a:p>
            <a:p>
              <a:pPr>
                <a:defRPr/>
              </a:pPr>
              <a:r>
                <a:rPr lang="en-US" sz="1800" dirty="0"/>
                <a:t>and climate and other </a:t>
              </a:r>
            </a:p>
            <a:p>
              <a:pPr>
                <a:defRPr/>
              </a:pPr>
              <a:r>
                <a:rPr lang="en-US" sz="1800" dirty="0"/>
                <a:t>assumptions:</a:t>
              </a:r>
            </a:p>
            <a:p>
              <a:pPr marL="285750" indent="-285750">
                <a:buFont typeface="Arial"/>
                <a:buChar char="•"/>
                <a:defRPr/>
              </a:pPr>
              <a:r>
                <a:rPr lang="en-US" sz="1800" dirty="0"/>
                <a:t>Firm yield</a:t>
              </a:r>
            </a:p>
            <a:p>
              <a:pPr marL="285750" indent="-285750">
                <a:buFont typeface="Arial"/>
                <a:buChar char="•"/>
                <a:defRPr/>
              </a:pPr>
              <a:r>
                <a:rPr lang="en-US" sz="1800" dirty="0"/>
                <a:t>Unit costs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0" y="2209800"/>
            <a:ext cx="8970963" cy="2354263"/>
            <a:chOff x="0" y="2209800"/>
            <a:chExt cx="8970963" cy="2354263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0" y="3614738"/>
              <a:ext cx="242887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/>
                <a:t>Alternative hydropower</a:t>
              </a:r>
            </a:p>
            <a:p>
              <a:r>
                <a:rPr lang="en-US" sz="1800" dirty="0"/>
                <a:t>project specifications</a:t>
              </a:r>
            </a:p>
          </p:txBody>
        </p:sp>
        <p:cxnSp>
          <p:nvCxnSpPr>
            <p:cNvPr id="13" name="Straight Arrow Connector 12"/>
            <p:cNvCxnSpPr>
              <a:cxnSpLocks noChangeShapeType="1"/>
              <a:stCxn id="8" idx="3"/>
            </p:cNvCxnSpPr>
            <p:nvPr/>
          </p:nvCxnSpPr>
          <p:spPr bwMode="auto">
            <a:xfrm>
              <a:off x="2428870" y="3937904"/>
              <a:ext cx="455618" cy="626159"/>
            </a:xfrm>
            <a:prstGeom prst="straightConnector1">
              <a:avLst/>
            </a:prstGeom>
            <a:noFill/>
            <a:ln w="25400">
              <a:solidFill>
                <a:srgbClr val="4F81BD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4" name="Straight Arrow Connector 13"/>
            <p:cNvCxnSpPr>
              <a:cxnSpLocks noChangeShapeType="1"/>
            </p:cNvCxnSpPr>
            <p:nvPr/>
          </p:nvCxnSpPr>
          <p:spPr bwMode="auto">
            <a:xfrm flipV="1">
              <a:off x="2497138" y="3148013"/>
              <a:ext cx="523875" cy="519112"/>
            </a:xfrm>
            <a:prstGeom prst="straightConnector1">
              <a:avLst/>
            </a:prstGeom>
            <a:noFill/>
            <a:ln w="25400">
              <a:solidFill>
                <a:srgbClr val="4F81BD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6781800" y="2209800"/>
              <a:ext cx="2189163" cy="175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800" i="1" dirty="0">
                  <a:solidFill>
                    <a:srgbClr val="FF0000"/>
                  </a:solidFill>
                </a:rPr>
                <a:t>Which project</a:t>
              </a:r>
            </a:p>
            <a:p>
              <a:r>
                <a:rPr lang="en-US" sz="1800" i="1" dirty="0">
                  <a:solidFill>
                    <a:srgbClr val="FF0000"/>
                  </a:solidFill>
                </a:rPr>
                <a:t>specifications </a:t>
              </a:r>
            </a:p>
            <a:p>
              <a:r>
                <a:rPr lang="en-US" sz="1800" i="1" dirty="0">
                  <a:solidFill>
                    <a:srgbClr val="FF0000"/>
                  </a:solidFill>
                </a:rPr>
                <a:t>are most robust</a:t>
              </a:r>
            </a:p>
            <a:p>
              <a:r>
                <a:rPr lang="en-US" sz="1800" i="1" dirty="0">
                  <a:solidFill>
                    <a:srgbClr val="FF0000"/>
                  </a:solidFill>
                </a:rPr>
                <a:t>in terms of firm</a:t>
              </a:r>
            </a:p>
            <a:p>
              <a:r>
                <a:rPr lang="en-US" sz="1800" i="1" dirty="0">
                  <a:solidFill>
                    <a:srgbClr val="FF0000"/>
                  </a:solidFill>
                </a:rPr>
                <a:t>yields and energy</a:t>
              </a:r>
            </a:p>
            <a:p>
              <a:r>
                <a:rPr lang="en-US" sz="1800" i="1" dirty="0">
                  <a:solidFill>
                    <a:srgbClr val="FF0000"/>
                  </a:solidFill>
                </a:rPr>
                <a:t>costs?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7313" y="3689350"/>
            <a:ext cx="6273800" cy="2700338"/>
            <a:chOff x="87313" y="3689350"/>
            <a:chExt cx="6273800" cy="2700338"/>
          </a:xfrm>
        </p:grpSpPr>
        <p:grpSp>
          <p:nvGrpSpPr>
            <p:cNvPr id="4" name="Group 3"/>
            <p:cNvGrpSpPr/>
            <p:nvPr/>
          </p:nvGrpSpPr>
          <p:grpSpPr>
            <a:xfrm>
              <a:off x="92075" y="5276850"/>
              <a:ext cx="2430463" cy="646113"/>
              <a:chOff x="92075" y="5276850"/>
              <a:chExt cx="2430463" cy="646113"/>
            </a:xfrm>
          </p:grpSpPr>
          <p:sp>
            <p:nvSpPr>
              <p:cNvPr id="7" name="TextBox 6"/>
              <p:cNvSpPr txBox="1">
                <a:spLocks noChangeArrowheads="1"/>
              </p:cNvSpPr>
              <p:nvPr/>
            </p:nvSpPr>
            <p:spPr bwMode="auto">
              <a:xfrm>
                <a:off x="92075" y="5276850"/>
                <a:ext cx="1890713" cy="646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 dirty="0"/>
                  <a:t>Climate change</a:t>
                </a:r>
              </a:p>
              <a:p>
                <a:r>
                  <a:rPr lang="en-US" sz="1800" dirty="0" err="1"/>
                  <a:t>hydrologies</a:t>
                </a:r>
                <a:endParaRPr lang="en-US" sz="1800" dirty="0"/>
              </a:p>
            </p:txBody>
          </p:sp>
          <p:cxnSp>
            <p:nvCxnSpPr>
              <p:cNvPr id="12" name="Straight Arrow Connector 11"/>
              <p:cNvCxnSpPr>
                <a:cxnSpLocks noChangeShapeType="1"/>
                <a:stCxn id="7" idx="3"/>
              </p:cNvCxnSpPr>
              <p:nvPr/>
            </p:nvCxnSpPr>
            <p:spPr bwMode="auto">
              <a:xfrm>
                <a:off x="1982788" y="5600700"/>
                <a:ext cx="539750" cy="17463"/>
              </a:xfrm>
              <a:prstGeom prst="straightConnector1">
                <a:avLst/>
              </a:prstGeom>
              <a:noFill/>
              <a:ln w="25400">
                <a:solidFill>
                  <a:srgbClr val="4F81BD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grpSp>
          <p:nvGrpSpPr>
            <p:cNvPr id="9" name="Group 8"/>
            <p:cNvGrpSpPr/>
            <p:nvPr/>
          </p:nvGrpSpPr>
          <p:grpSpPr>
            <a:xfrm>
              <a:off x="4718050" y="3689350"/>
              <a:ext cx="1643063" cy="646113"/>
              <a:chOff x="4718050" y="3689350"/>
              <a:chExt cx="1643063" cy="646113"/>
            </a:xfrm>
          </p:grpSpPr>
          <p:sp>
            <p:nvSpPr>
              <p:cNvPr id="17" name="TextBox 16"/>
              <p:cNvSpPr txBox="1">
                <a:spLocks noChangeArrowheads="1"/>
              </p:cNvSpPr>
              <p:nvPr/>
            </p:nvSpPr>
            <p:spPr bwMode="auto">
              <a:xfrm>
                <a:off x="4740275" y="3689350"/>
                <a:ext cx="1620838" cy="646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 dirty="0"/>
                  <a:t>Capital costs</a:t>
                </a:r>
              </a:p>
              <a:p>
                <a:r>
                  <a:rPr lang="en-US" sz="1800" dirty="0"/>
                  <a:t>O&amp;M costs</a:t>
                </a:r>
              </a:p>
            </p:txBody>
          </p:sp>
          <p:cxnSp>
            <p:nvCxnSpPr>
              <p:cNvPr id="18" name="Straight Arrow Connector 17"/>
              <p:cNvCxnSpPr>
                <a:cxnSpLocks noChangeShapeType="1"/>
              </p:cNvCxnSpPr>
              <p:nvPr/>
            </p:nvCxnSpPr>
            <p:spPr bwMode="auto">
              <a:xfrm>
                <a:off x="4718050" y="3714750"/>
                <a:ext cx="0" cy="546100"/>
              </a:xfrm>
              <a:prstGeom prst="straightConnector1">
                <a:avLst/>
              </a:prstGeom>
              <a:noFill/>
              <a:ln w="25400">
                <a:solidFill>
                  <a:srgbClr val="4F81BD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grpSp>
          <p:nvGrpSpPr>
            <p:cNvPr id="5" name="Group 4"/>
            <p:cNvGrpSpPr/>
            <p:nvPr/>
          </p:nvGrpSpPr>
          <p:grpSpPr>
            <a:xfrm>
              <a:off x="87313" y="6019800"/>
              <a:ext cx="2503487" cy="369888"/>
              <a:chOff x="87313" y="6019800"/>
              <a:chExt cx="2503487" cy="369888"/>
            </a:xfrm>
          </p:grpSpPr>
          <p:sp>
            <p:nvSpPr>
              <p:cNvPr id="20" name="TextBox 19"/>
              <p:cNvSpPr txBox="1">
                <a:spLocks noChangeArrowheads="1"/>
              </p:cNvSpPr>
              <p:nvPr/>
            </p:nvSpPr>
            <p:spPr bwMode="auto">
              <a:xfrm>
                <a:off x="87313" y="6019800"/>
                <a:ext cx="2287587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 dirty="0"/>
                  <a:t>Other assumptions</a:t>
                </a:r>
              </a:p>
            </p:txBody>
          </p:sp>
          <p:cxnSp>
            <p:nvCxnSpPr>
              <p:cNvPr id="21" name="Straight Arrow Connector 20"/>
              <p:cNvCxnSpPr>
                <a:cxnSpLocks noChangeShapeType="1"/>
                <a:stCxn id="20" idx="3"/>
              </p:cNvCxnSpPr>
              <p:nvPr/>
            </p:nvCxnSpPr>
            <p:spPr bwMode="auto">
              <a:xfrm>
                <a:off x="2374900" y="6203950"/>
                <a:ext cx="215900" cy="3175"/>
              </a:xfrm>
              <a:prstGeom prst="straightConnector1">
                <a:avLst/>
              </a:prstGeom>
              <a:noFill/>
              <a:ln w="25400">
                <a:solidFill>
                  <a:srgbClr val="4F81BD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</p:grpSp>
      <p:grpSp>
        <p:nvGrpSpPr>
          <p:cNvPr id="10" name="Group 9"/>
          <p:cNvGrpSpPr/>
          <p:nvPr/>
        </p:nvGrpSpPr>
        <p:grpSpPr>
          <a:xfrm>
            <a:off x="152400" y="2286000"/>
            <a:ext cx="2819400" cy="646113"/>
            <a:chOff x="152400" y="2286000"/>
            <a:chExt cx="2819400" cy="646113"/>
          </a:xfrm>
        </p:grpSpPr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152400" y="2286000"/>
              <a:ext cx="2300288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800" dirty="0"/>
                <a:t>Financial and other</a:t>
              </a:r>
            </a:p>
            <a:p>
              <a:r>
                <a:rPr lang="en-US" sz="1800" dirty="0"/>
                <a:t> assumptions</a:t>
              </a:r>
            </a:p>
          </p:txBody>
        </p:sp>
        <p:cxnSp>
          <p:nvCxnSpPr>
            <p:cNvPr id="25" name="Straight Arrow Connector 24"/>
            <p:cNvCxnSpPr>
              <a:cxnSpLocks noChangeShapeType="1"/>
              <a:stCxn id="24" idx="3"/>
            </p:cNvCxnSpPr>
            <p:nvPr/>
          </p:nvCxnSpPr>
          <p:spPr bwMode="auto">
            <a:xfrm flipV="1">
              <a:off x="2452688" y="2590800"/>
              <a:ext cx="519112" cy="19050"/>
            </a:xfrm>
            <a:prstGeom prst="straightConnector1">
              <a:avLst/>
            </a:prstGeom>
            <a:noFill/>
            <a:ln w="25400">
              <a:solidFill>
                <a:srgbClr val="4F81BD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pic>
        <p:nvPicPr>
          <p:cNvPr id="9235" name="Picture 4" descr="Screen shot 2013-06-13 at 4.19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4597400"/>
            <a:ext cx="3576637" cy="2260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36" name="TextBox 8"/>
          <p:cNvSpPr txBox="1">
            <a:spLocks noChangeArrowheads="1"/>
          </p:cNvSpPr>
          <p:nvPr/>
        </p:nvSpPr>
        <p:spPr bwMode="auto">
          <a:xfrm>
            <a:off x="2971800" y="1028700"/>
            <a:ext cx="2784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US" sz="1200" i="1"/>
              <a:t>Excel model of hydro project costs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4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1562100"/>
            <a:ext cx="8051800" cy="4876800"/>
          </a:xfrm>
          <a:prstGeom prst="rect">
            <a:avLst/>
          </a:prstGeom>
        </p:spPr>
      </p:pic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rial" charset="0"/>
                <a:ea typeface="MS PGothic" charset="0"/>
              </a:rPr>
              <a:t>Simulated Hydropower Production Over </a:t>
            </a:r>
            <a:r>
              <a:rPr lang="en-US" sz="3600" dirty="0" smtClean="0">
                <a:latin typeface="Arial" charset="0"/>
                <a:ea typeface="MS PGothic" charset="0"/>
              </a:rPr>
              <a:t>Time: Historical Climate</a:t>
            </a:r>
            <a:endParaRPr lang="en-US" sz="3600" dirty="0">
              <a:latin typeface="Arial" charset="0"/>
              <a:ea typeface="MS PGothic" charset="0"/>
            </a:endParaRPr>
          </a:p>
        </p:txBody>
      </p:sp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6686550" y="5854700"/>
            <a:ext cx="2122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solidFill>
                  <a:srgbClr val="FFFFFF"/>
                </a:solidFill>
              </a:rPr>
              <a:t>56 GCM Projections</a:t>
            </a:r>
          </a:p>
          <a:p>
            <a:r>
              <a:rPr lang="en-US" sz="1600">
                <a:solidFill>
                  <a:srgbClr val="FFFFFF"/>
                </a:solidFill>
              </a:rPr>
              <a:t> + Historical</a:t>
            </a:r>
          </a:p>
        </p:txBody>
      </p:sp>
      <p:sp>
        <p:nvSpPr>
          <p:cNvPr id="11269" name="TextBox 7"/>
          <p:cNvSpPr txBox="1">
            <a:spLocks noChangeArrowheads="1"/>
          </p:cNvSpPr>
          <p:nvPr/>
        </p:nvSpPr>
        <p:spPr bwMode="auto">
          <a:xfrm>
            <a:off x="6669088" y="3271838"/>
            <a:ext cx="1119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solidFill>
                  <a:srgbClr val="FFFFFF"/>
                </a:solidFill>
              </a:rPr>
              <a:t>Historical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3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1562100"/>
            <a:ext cx="8051800" cy="4876800"/>
          </a:xfrm>
          <a:prstGeom prst="rect">
            <a:avLst/>
          </a:prstGeom>
        </p:spPr>
      </p:pic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rial" charset="0"/>
                <a:ea typeface="MS PGothic" charset="0"/>
              </a:rPr>
              <a:t>Simulated Hydropower Production Over </a:t>
            </a:r>
            <a:r>
              <a:rPr lang="en-US" sz="3600" dirty="0" smtClean="0">
                <a:latin typeface="Arial" charset="0"/>
                <a:ea typeface="MS PGothic" charset="0"/>
              </a:rPr>
              <a:t>Time: 56 Climate Projections</a:t>
            </a:r>
            <a:endParaRPr lang="en-US" sz="3600" dirty="0">
              <a:latin typeface="Arial" charset="0"/>
              <a:ea typeface="MS PGothic" charset="0"/>
            </a:endParaRPr>
          </a:p>
        </p:txBody>
      </p:sp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6686550" y="5854700"/>
            <a:ext cx="2122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 dirty="0">
                <a:solidFill>
                  <a:srgbClr val="FFFFFF"/>
                </a:solidFill>
              </a:rPr>
              <a:t>56 GCM Projections</a:t>
            </a:r>
          </a:p>
          <a:p>
            <a:r>
              <a:rPr lang="en-US" sz="1600" dirty="0">
                <a:solidFill>
                  <a:srgbClr val="FFFFFF"/>
                </a:solidFill>
              </a:rPr>
              <a:t> + Historical</a:t>
            </a:r>
          </a:p>
        </p:txBody>
      </p:sp>
      <p:sp>
        <p:nvSpPr>
          <p:cNvPr id="11269" name="TextBox 7"/>
          <p:cNvSpPr txBox="1">
            <a:spLocks noChangeArrowheads="1"/>
          </p:cNvSpPr>
          <p:nvPr/>
        </p:nvSpPr>
        <p:spPr bwMode="auto">
          <a:xfrm>
            <a:off x="6669088" y="3271838"/>
            <a:ext cx="1119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solidFill>
                  <a:srgbClr val="FFFFFF"/>
                </a:solidFill>
              </a:rPr>
              <a:t>Historical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8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493</Words>
  <Application>Microsoft Office PowerPoint</Application>
  <PresentationFormat>On-screen Show (4:3)</PresentationFormat>
  <Paragraphs>109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MS PGothic</vt:lpstr>
      <vt:lpstr>Arial</vt:lpstr>
      <vt:lpstr>Calibri</vt:lpstr>
      <vt:lpstr>Office Theme</vt:lpstr>
      <vt:lpstr>E: Track II Project level analyses</vt:lpstr>
      <vt:lpstr>Project Has Two Tracks</vt:lpstr>
      <vt:lpstr>Project Has Two Tracks</vt:lpstr>
      <vt:lpstr>Initial Case Study Considers  Malawi’s Lower Fufu Hydro-Power Project</vt:lpstr>
      <vt:lpstr>Analysis Builds on  Data in 1995 Prefeasibility Report</vt:lpstr>
      <vt:lpstr>Analysis Will Stress-Test Project Across Wide Range of Plausible Futures</vt:lpstr>
      <vt:lpstr>Built Simple Analytic Framework for Evaluating the Robustness of Lower Fufu Hydropower Project</vt:lpstr>
      <vt:lpstr>Simulated Hydropower Production Over Time: Historical Climate</vt:lpstr>
      <vt:lpstr>Simulated Hydropower Production Over Time: 56 Climate Projections</vt:lpstr>
      <vt:lpstr>Average Hydropower Production Varies Across Climate Projections</vt:lpstr>
      <vt:lpstr>With Current Project Configuration Hydropower Unit Costs Vary Across Climate Projections</vt:lpstr>
      <vt:lpstr>Next Steps to Consider  on Fufu Case Studies</vt:lpstr>
      <vt:lpstr>Some Criteria for Choosing Next Four Case Studies</vt:lpstr>
    </vt:vector>
  </TitlesOfParts>
  <Company>The RAND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D: Initial Uncertainty Analysis for Water and Energy Sectors</dc:title>
  <dc:creator>Robert Lempert</dc:creator>
  <cp:lastModifiedBy>David</cp:lastModifiedBy>
  <cp:revision>93</cp:revision>
  <cp:lastPrinted>2013-06-27T22:29:18Z</cp:lastPrinted>
  <dcterms:created xsi:type="dcterms:W3CDTF">2013-06-19T17:10:21Z</dcterms:created>
  <dcterms:modified xsi:type="dcterms:W3CDTF">2013-07-10T04:37:24Z</dcterms:modified>
</cp:coreProperties>
</file>